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9" r:id="rId14"/>
    <p:sldId id="269" r:id="rId15"/>
    <p:sldId id="280" r:id="rId16"/>
    <p:sldId id="270" r:id="rId17"/>
    <p:sldId id="272" r:id="rId18"/>
    <p:sldId id="273" r:id="rId19"/>
    <p:sldId id="281" r:id="rId20"/>
    <p:sldId id="274" r:id="rId21"/>
    <p:sldId id="275" r:id="rId22"/>
    <p:sldId id="282" r:id="rId23"/>
    <p:sldId id="283" r:id="rId24"/>
    <p:sldId id="284" r:id="rId25"/>
    <p:sldId id="285" r:id="rId26"/>
    <p:sldId id="286" r:id="rId27"/>
    <p:sldId id="287" r:id="rId28"/>
    <p:sldId id="277" r:id="rId29"/>
    <p:sldId id="278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as Jankovsky" initials="NJ" lastIdx="1" clrIdx="0">
    <p:extLst>
      <p:ext uri="{19B8F6BF-5375-455C-9EA6-DF929625EA0E}">
        <p15:presenceInfo xmlns:p15="http://schemas.microsoft.com/office/powerpoint/2012/main" userId="9f2cea036f1ca20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A33A22-04F8-3ECE-70EF-9A52A390E4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Segmentez les clients d’un site e-commerce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4E7723D-7850-C0B0-D281-46A937A926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Projet 5 – Nicolas Jankovsky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2888867-D314-8CCA-BEE6-2933ED2D4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707" y="3304866"/>
            <a:ext cx="2819574" cy="281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599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329A57-A4B1-79AF-D7B5-3BD78E46D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Feature</a:t>
            </a:r>
            <a:r>
              <a:rPr lang="fr-FR" dirty="0"/>
              <a:t> engineering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CDF896-5702-63A6-7AA4-3FD73A893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1163338"/>
          </a:xfrm>
        </p:spPr>
        <p:txBody>
          <a:bodyPr>
            <a:normAutofit/>
          </a:bodyPr>
          <a:lstStyle/>
          <a:p>
            <a:r>
              <a:rPr lang="fr-FR" dirty="0"/>
              <a:t>Explication du </a:t>
            </a:r>
            <a:r>
              <a:rPr lang="fr-FR" dirty="0" err="1"/>
              <a:t>feature</a:t>
            </a:r>
            <a:r>
              <a:rPr lang="fr-FR" dirty="0"/>
              <a:t> engineering : </a:t>
            </a:r>
          </a:p>
          <a:p>
            <a:pPr lvl="1"/>
            <a:r>
              <a:rPr lang="fr-FR" dirty="0"/>
              <a:t>Nombre de commandes/clients </a:t>
            </a:r>
          </a:p>
          <a:p>
            <a:pPr lvl="1"/>
            <a:r>
              <a:rPr lang="fr-FR" dirty="0"/>
              <a:t>Payement moyen/ commandes /clients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77562B4-5E57-C7EB-441C-337811981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280" y="1954305"/>
            <a:ext cx="4877270" cy="479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2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329A57-A4B1-79AF-D7B5-3BD78E46D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Feature</a:t>
            </a:r>
            <a:r>
              <a:rPr lang="fr-FR" dirty="0"/>
              <a:t> engineering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CDF896-5702-63A6-7AA4-3FD73A893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6339561" cy="1781903"/>
          </a:xfrm>
        </p:spPr>
        <p:txBody>
          <a:bodyPr>
            <a:normAutofit lnSpcReduction="10000"/>
          </a:bodyPr>
          <a:lstStyle/>
          <a:p>
            <a:r>
              <a:rPr lang="fr-FR" dirty="0"/>
              <a:t>Explication du </a:t>
            </a:r>
            <a:r>
              <a:rPr lang="fr-FR" dirty="0" err="1"/>
              <a:t>feature</a:t>
            </a:r>
            <a:r>
              <a:rPr lang="fr-FR" dirty="0"/>
              <a:t> engineering : </a:t>
            </a:r>
          </a:p>
          <a:p>
            <a:pPr lvl="1"/>
            <a:r>
              <a:rPr lang="fr-FR" dirty="0"/>
              <a:t>Nombre de commandes/clients </a:t>
            </a:r>
          </a:p>
          <a:p>
            <a:pPr lvl="1"/>
            <a:r>
              <a:rPr lang="fr-FR" dirty="0"/>
              <a:t>Payement moyen/ commandes /clients</a:t>
            </a:r>
          </a:p>
          <a:p>
            <a:pPr lvl="1"/>
            <a:r>
              <a:rPr lang="fr-FR" dirty="0"/>
              <a:t>Fréquence de catégorie de payement / client (21 catégories de payement)</a:t>
            </a:r>
          </a:p>
          <a:p>
            <a:pPr lvl="1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9449A1C-CB9F-1809-D3E2-65A467995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794" y="1784765"/>
            <a:ext cx="4848771" cy="504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70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329A57-A4B1-79AF-D7B5-3BD78E46D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Feature</a:t>
            </a:r>
            <a:r>
              <a:rPr lang="fr-FR" dirty="0"/>
              <a:t> engineering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CDF896-5702-63A6-7AA4-3FD73A893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2068775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Explication du </a:t>
            </a:r>
            <a:r>
              <a:rPr lang="fr-FR" dirty="0" err="1"/>
              <a:t>feature</a:t>
            </a:r>
            <a:r>
              <a:rPr lang="fr-FR" dirty="0"/>
              <a:t> engineering : </a:t>
            </a:r>
          </a:p>
          <a:p>
            <a:pPr lvl="1"/>
            <a:r>
              <a:rPr lang="fr-FR" dirty="0"/>
              <a:t>Nombre de commandes/clients </a:t>
            </a:r>
          </a:p>
          <a:p>
            <a:pPr lvl="1"/>
            <a:r>
              <a:rPr lang="fr-FR" dirty="0"/>
              <a:t>Payement moyen/ commandes /clients</a:t>
            </a:r>
          </a:p>
          <a:p>
            <a:pPr lvl="1"/>
            <a:r>
              <a:rPr lang="fr-FR" dirty="0"/>
              <a:t>Fréquence de catégorie de payement / client (21 catégories de payement)</a:t>
            </a:r>
          </a:p>
          <a:p>
            <a:pPr lvl="1"/>
            <a:r>
              <a:rPr lang="fr-FR" dirty="0"/>
              <a:t> Nombre de jour depuis la dernière commande / client</a:t>
            </a:r>
          </a:p>
          <a:p>
            <a:pPr lvl="1"/>
            <a:r>
              <a:rPr lang="fr-FR" dirty="0"/>
              <a:t>« Age » du client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BA1C8A9-AC04-F33B-0BB8-1B3771A69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497" y="1900518"/>
            <a:ext cx="4994904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48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329A57-A4B1-79AF-D7B5-3BD78E46D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Feature</a:t>
            </a:r>
            <a:r>
              <a:rPr lang="fr-FR" dirty="0"/>
              <a:t> engineering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CDF896-5702-63A6-7AA4-3FD73A893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2068775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Explication du </a:t>
            </a:r>
            <a:r>
              <a:rPr lang="fr-FR" dirty="0" err="1"/>
              <a:t>feature</a:t>
            </a:r>
            <a:r>
              <a:rPr lang="fr-FR" dirty="0"/>
              <a:t> engineering : </a:t>
            </a:r>
          </a:p>
          <a:p>
            <a:pPr lvl="1"/>
            <a:r>
              <a:rPr lang="fr-FR" dirty="0"/>
              <a:t>Nombre de commandes/clients </a:t>
            </a:r>
          </a:p>
          <a:p>
            <a:pPr lvl="1"/>
            <a:r>
              <a:rPr lang="fr-FR" dirty="0"/>
              <a:t>Payement moyen/ commandes /clients</a:t>
            </a:r>
          </a:p>
          <a:p>
            <a:pPr lvl="1"/>
            <a:r>
              <a:rPr lang="fr-FR" dirty="0"/>
              <a:t>Fréquence de catégorie de payement / client (21 catégories de payement)</a:t>
            </a:r>
          </a:p>
          <a:p>
            <a:pPr lvl="1"/>
            <a:r>
              <a:rPr lang="fr-FR" dirty="0"/>
              <a:t> Nombre de jour depuis la dernière commande / client</a:t>
            </a:r>
          </a:p>
          <a:p>
            <a:pPr lvl="1"/>
            <a:r>
              <a:rPr lang="fr-FR" dirty="0"/>
              <a:t>« Age » du client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E9F4613-73DF-7CEA-7F04-953686AF9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554" y="1775552"/>
            <a:ext cx="5125446" cy="508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329A57-A4B1-79AF-D7B5-3BD78E46D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Feature</a:t>
            </a:r>
            <a:r>
              <a:rPr lang="fr-FR" dirty="0"/>
              <a:t> engineering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CDF896-5702-63A6-7AA4-3FD73A893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2418399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Explication du </a:t>
            </a:r>
            <a:r>
              <a:rPr lang="fr-FR" dirty="0" err="1"/>
              <a:t>feature</a:t>
            </a:r>
            <a:r>
              <a:rPr lang="fr-FR" dirty="0"/>
              <a:t> engineering : </a:t>
            </a:r>
          </a:p>
          <a:p>
            <a:pPr lvl="1"/>
            <a:r>
              <a:rPr lang="fr-FR" dirty="0"/>
              <a:t>Nombre de commandes/clients </a:t>
            </a:r>
          </a:p>
          <a:p>
            <a:pPr lvl="1"/>
            <a:r>
              <a:rPr lang="fr-FR" dirty="0"/>
              <a:t>Payement moyen/ commandes /clients</a:t>
            </a:r>
          </a:p>
          <a:p>
            <a:pPr lvl="1"/>
            <a:r>
              <a:rPr lang="fr-FR" dirty="0"/>
              <a:t>Fréquence de catégorie de payement / client (21 catégories de payement)</a:t>
            </a:r>
          </a:p>
          <a:p>
            <a:pPr lvl="1"/>
            <a:r>
              <a:rPr lang="fr-FR" dirty="0"/>
              <a:t> Nombre de jour depuis la dernière commande / client</a:t>
            </a:r>
          </a:p>
          <a:p>
            <a:pPr lvl="1"/>
            <a:r>
              <a:rPr lang="fr-FR" dirty="0"/>
              <a:t>« Age » du client</a:t>
            </a:r>
          </a:p>
          <a:p>
            <a:pPr lvl="1"/>
            <a:r>
              <a:rPr lang="fr-FR" dirty="0"/>
              <a:t>Fréquence de catégorie de produit / client (122 catégories de produits)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514BAAB-6CF3-114D-9F26-F281D6470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741" y="1809103"/>
            <a:ext cx="4554417" cy="504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38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329A57-A4B1-79AF-D7B5-3BD78E46D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Feature</a:t>
            </a:r>
            <a:r>
              <a:rPr lang="fr-FR" dirty="0"/>
              <a:t> engineering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CDF896-5702-63A6-7AA4-3FD73A893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2534939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Explication du </a:t>
            </a:r>
            <a:r>
              <a:rPr lang="fr-FR" dirty="0" err="1"/>
              <a:t>feature</a:t>
            </a:r>
            <a:r>
              <a:rPr lang="fr-FR" dirty="0"/>
              <a:t> engineering : </a:t>
            </a:r>
          </a:p>
          <a:p>
            <a:pPr lvl="1"/>
            <a:r>
              <a:rPr lang="fr-FR" dirty="0"/>
              <a:t>Nombre de commandes/clients </a:t>
            </a:r>
          </a:p>
          <a:p>
            <a:pPr lvl="1"/>
            <a:r>
              <a:rPr lang="fr-FR" dirty="0"/>
              <a:t>Payement moyen/ commandes /clients</a:t>
            </a:r>
          </a:p>
          <a:p>
            <a:pPr lvl="1"/>
            <a:r>
              <a:rPr lang="fr-FR" dirty="0"/>
              <a:t>Fréquence de catégorie de payement / client (21 catégories de payement)</a:t>
            </a:r>
          </a:p>
          <a:p>
            <a:pPr lvl="1"/>
            <a:r>
              <a:rPr lang="fr-FR" dirty="0"/>
              <a:t> Nombre de jour depuis la dernière commande / client</a:t>
            </a:r>
          </a:p>
          <a:p>
            <a:pPr lvl="1"/>
            <a:r>
              <a:rPr lang="fr-FR" dirty="0"/>
              <a:t>« Age » du client</a:t>
            </a:r>
          </a:p>
          <a:p>
            <a:pPr lvl="1"/>
            <a:r>
              <a:rPr lang="fr-FR" dirty="0"/>
              <a:t>Fréquence de catégorie de produit / client (122 catégories de produits)</a:t>
            </a:r>
          </a:p>
          <a:p>
            <a:pPr lvl="1"/>
            <a:r>
              <a:rPr lang="fr-FR" dirty="0"/>
              <a:t>Moyenne de </a:t>
            </a:r>
            <a:r>
              <a:rPr lang="fr-FR" dirty="0" err="1"/>
              <a:t>review</a:t>
            </a:r>
            <a:r>
              <a:rPr lang="fr-FR" dirty="0"/>
              <a:t> score/clients</a:t>
            </a:r>
          </a:p>
          <a:p>
            <a:pPr lvl="1"/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81739F3-1E3E-5629-499A-3FC9A34EF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188" y="1891553"/>
            <a:ext cx="5050482" cy="496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99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329A57-A4B1-79AF-D7B5-3BD78E46D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Feature</a:t>
            </a:r>
            <a:r>
              <a:rPr lang="fr-FR" dirty="0"/>
              <a:t> engineering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CDF896-5702-63A6-7AA4-3FD73A893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2961549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Explication du </a:t>
            </a:r>
            <a:r>
              <a:rPr lang="fr-FR" dirty="0" err="1"/>
              <a:t>feature</a:t>
            </a:r>
            <a:r>
              <a:rPr lang="fr-FR" dirty="0"/>
              <a:t> engineering : </a:t>
            </a:r>
          </a:p>
          <a:p>
            <a:pPr lvl="1"/>
            <a:r>
              <a:rPr lang="fr-FR" dirty="0"/>
              <a:t>Nombre de commandes/clients </a:t>
            </a:r>
          </a:p>
          <a:p>
            <a:pPr lvl="1"/>
            <a:r>
              <a:rPr lang="fr-FR" dirty="0"/>
              <a:t>Payement moyen/ commandes /clients</a:t>
            </a:r>
          </a:p>
          <a:p>
            <a:pPr lvl="1"/>
            <a:r>
              <a:rPr lang="fr-FR" dirty="0"/>
              <a:t>Fréquence de catégorie de payement / client (21 catégories de payement)</a:t>
            </a:r>
          </a:p>
          <a:p>
            <a:pPr lvl="1"/>
            <a:r>
              <a:rPr lang="fr-FR" dirty="0"/>
              <a:t> Nombre de jour depuis la dernière commande / client</a:t>
            </a:r>
          </a:p>
          <a:p>
            <a:pPr lvl="1"/>
            <a:r>
              <a:rPr lang="fr-FR" dirty="0"/>
              <a:t>« Age » du client</a:t>
            </a:r>
          </a:p>
          <a:p>
            <a:pPr lvl="1"/>
            <a:r>
              <a:rPr lang="fr-FR" dirty="0"/>
              <a:t>Fréquence de catégorie de produit / client (122 catégories de produits)</a:t>
            </a:r>
          </a:p>
          <a:p>
            <a:pPr lvl="1"/>
            <a:r>
              <a:rPr lang="fr-FR" dirty="0"/>
              <a:t>Moyenne de </a:t>
            </a:r>
            <a:r>
              <a:rPr lang="fr-FR" dirty="0" err="1"/>
              <a:t>review</a:t>
            </a:r>
            <a:r>
              <a:rPr lang="fr-FR" dirty="0"/>
              <a:t> score/clients</a:t>
            </a:r>
          </a:p>
          <a:p>
            <a:r>
              <a:rPr lang="fr-FR" dirty="0" err="1"/>
              <a:t>DataFrame</a:t>
            </a:r>
            <a:r>
              <a:rPr lang="fr-FR" dirty="0"/>
              <a:t> final : 150 </a:t>
            </a:r>
            <a:r>
              <a:rPr lang="fr-FR" dirty="0" err="1"/>
              <a:t>features</a:t>
            </a:r>
            <a:r>
              <a:rPr lang="fr-FR" dirty="0"/>
              <a:t> pour 2808 clients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7B251A6-EA00-5DF8-7E80-B61831E5A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636" y="4410635"/>
            <a:ext cx="6305364" cy="244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51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0DB746-B00F-C95D-A6A0-DFF3DBEF7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Clustering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097619-EDDE-E2E8-8E1A-2D1477B03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1268356"/>
          </a:xfrm>
        </p:spPr>
        <p:txBody>
          <a:bodyPr>
            <a:normAutofit fontScale="85000" lnSpcReduction="20000"/>
          </a:bodyPr>
          <a:lstStyle/>
          <a:p>
            <a:r>
              <a:rPr lang="fr-FR" dirty="0"/>
              <a:t>Deux algorithmes ont été testés : </a:t>
            </a:r>
            <a:r>
              <a:rPr lang="fr-FR" dirty="0" err="1"/>
              <a:t>Kmeans</a:t>
            </a:r>
            <a:r>
              <a:rPr lang="fr-FR" dirty="0"/>
              <a:t> et </a:t>
            </a:r>
            <a:r>
              <a:rPr lang="fr-FR" dirty="0" err="1"/>
              <a:t>DBScan</a:t>
            </a:r>
            <a:endParaRPr lang="fr-FR" dirty="0"/>
          </a:p>
          <a:p>
            <a:r>
              <a:rPr lang="fr-FR" dirty="0"/>
              <a:t>Optimisation pour déterminer le nombre de cluster idéal</a:t>
            </a:r>
          </a:p>
          <a:p>
            <a:pPr lvl="1"/>
            <a:r>
              <a:rPr lang="fr-FR" dirty="0" err="1"/>
              <a:t>Kmeans</a:t>
            </a:r>
            <a:r>
              <a:rPr lang="fr-FR" dirty="0"/>
              <a:t> : 40 Clusters (</a:t>
            </a:r>
            <a:r>
              <a:rPr lang="fr-FR" dirty="0" err="1"/>
              <a:t>Similarity</a:t>
            </a:r>
            <a:r>
              <a:rPr lang="fr-FR" dirty="0"/>
              <a:t> Score : 0,33)</a:t>
            </a:r>
          </a:p>
          <a:p>
            <a:pPr lvl="1"/>
            <a:r>
              <a:rPr lang="fr-FR" dirty="0" err="1"/>
              <a:t>DBScan</a:t>
            </a:r>
            <a:r>
              <a:rPr lang="fr-FR" dirty="0"/>
              <a:t> : 95 Clusters (</a:t>
            </a:r>
            <a:r>
              <a:rPr lang="fr-FR" dirty="0" err="1"/>
              <a:t>Similarity</a:t>
            </a:r>
            <a:r>
              <a:rPr lang="fr-FR" dirty="0"/>
              <a:t> Score : 0,35)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2BB3C69-FBE8-77B3-6763-8158CCC6F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680" y="3574362"/>
            <a:ext cx="3414792" cy="326053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886BCEA-B6D7-E9E2-2B52-FFE2165EC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944" y="3572438"/>
            <a:ext cx="3414792" cy="326053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3DC9220-0550-D68C-B623-C87E27A5C989}"/>
              </a:ext>
            </a:extLst>
          </p:cNvPr>
          <p:cNvSpPr txBox="1"/>
          <p:nvPr/>
        </p:nvSpPr>
        <p:spPr>
          <a:xfrm>
            <a:off x="8364072" y="3077753"/>
            <a:ext cx="1021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DBScan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56E9BF5-45BC-57F6-58D1-35940D69BAE5}"/>
              </a:ext>
            </a:extLst>
          </p:cNvPr>
          <p:cNvSpPr txBox="1"/>
          <p:nvPr/>
        </p:nvSpPr>
        <p:spPr>
          <a:xfrm>
            <a:off x="2196352" y="3182617"/>
            <a:ext cx="1021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KMeans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4184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371A40-8A28-E714-41CD-A1E33849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Clustering – Analyse des </a:t>
            </a:r>
            <a:r>
              <a:rPr lang="fr-FR" dirty="0" err="1"/>
              <a:t>resultats</a:t>
            </a:r>
            <a:endParaRPr lang="fr-FR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7944C947-E9D7-FCCA-2491-B897A89BBA49}"/>
              </a:ext>
            </a:extLst>
          </p:cNvPr>
          <p:cNvSpPr txBox="1">
            <a:spLocks/>
          </p:cNvSpPr>
          <p:nvPr/>
        </p:nvSpPr>
        <p:spPr>
          <a:xfrm>
            <a:off x="581192" y="1801905"/>
            <a:ext cx="3915589" cy="12819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Choix du </a:t>
            </a:r>
            <a:r>
              <a:rPr lang="fr-FR" dirty="0" err="1"/>
              <a:t>Kmeans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Plusieurs algorithmes de réduction de dimension utilisés pour la représentation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B9D81C8-8A68-727C-D1FA-8286A5FB4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2846293" cy="284629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7D1635F-A2B5-FEA3-E8FB-13AB93D54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293" y="3429000"/>
            <a:ext cx="2846294" cy="284629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1EF0E7DE-8E2A-846B-9E46-BA5DB0E21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2585" y="3429000"/>
            <a:ext cx="2846295" cy="284629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6D70DAB-AC2C-8CBD-F291-86448312BC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8876" y="3455893"/>
            <a:ext cx="2846296" cy="2846296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22CC48C4-C58F-3FD3-F2D2-167BE6D38A0B}"/>
              </a:ext>
            </a:extLst>
          </p:cNvPr>
          <p:cNvSpPr txBox="1"/>
          <p:nvPr/>
        </p:nvSpPr>
        <p:spPr>
          <a:xfrm>
            <a:off x="1009648" y="6251103"/>
            <a:ext cx="826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tSNE</a:t>
            </a:r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10976DE-F263-FB4A-4DB5-BF3C712F6B75}"/>
              </a:ext>
            </a:extLst>
          </p:cNvPr>
          <p:cNvSpPr txBox="1"/>
          <p:nvPr/>
        </p:nvSpPr>
        <p:spPr>
          <a:xfrm>
            <a:off x="3855942" y="6275293"/>
            <a:ext cx="1633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Auto-Encoder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6070EC3-3910-A2A1-A113-2BC03CD75062}"/>
              </a:ext>
            </a:extLst>
          </p:cNvPr>
          <p:cNvSpPr txBox="1"/>
          <p:nvPr/>
        </p:nvSpPr>
        <p:spPr>
          <a:xfrm>
            <a:off x="6702234" y="6251103"/>
            <a:ext cx="90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Isomap</a:t>
            </a:r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C0AFE64-67A5-E9B4-4EE2-6C2C2E4E2E24}"/>
              </a:ext>
            </a:extLst>
          </p:cNvPr>
          <p:cNvSpPr txBox="1"/>
          <p:nvPr/>
        </p:nvSpPr>
        <p:spPr>
          <a:xfrm>
            <a:off x="9548523" y="6251103"/>
            <a:ext cx="826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MDS</a:t>
            </a:r>
          </a:p>
        </p:txBody>
      </p:sp>
    </p:spTree>
    <p:extLst>
      <p:ext uri="{BB962C8B-B14F-4D97-AF65-F5344CB8AC3E}">
        <p14:creationId xmlns:p14="http://schemas.microsoft.com/office/powerpoint/2010/main" val="4217088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371A40-8A28-E714-41CD-A1E33849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Clustering – Analyse des </a:t>
            </a:r>
            <a:r>
              <a:rPr lang="fr-FR" dirty="0" err="1"/>
              <a:t>resultats</a:t>
            </a:r>
            <a:endParaRPr lang="fr-FR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7944C947-E9D7-FCCA-2491-B897A89BBA49}"/>
              </a:ext>
            </a:extLst>
          </p:cNvPr>
          <p:cNvSpPr txBox="1">
            <a:spLocks/>
          </p:cNvSpPr>
          <p:nvPr/>
        </p:nvSpPr>
        <p:spPr>
          <a:xfrm>
            <a:off x="581192" y="1801905"/>
            <a:ext cx="3915589" cy="12819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Choix du </a:t>
            </a:r>
            <a:r>
              <a:rPr lang="fr-FR" dirty="0" err="1"/>
              <a:t>Kmeans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Plusieurs algorithmes de réduction de dimension utilisés pour la représentation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B9D81C8-8A68-727C-D1FA-8286A5FB4D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1" t="7182" r="4632" b="6448"/>
          <a:stretch/>
        </p:blipFill>
        <p:spPr>
          <a:xfrm>
            <a:off x="4496781" y="1801905"/>
            <a:ext cx="5292343" cy="505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807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357BD3-85A6-9158-24E6-8993C53EF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Description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613B8B-480B-EC0C-3DE4-4ECE65B50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OLIST : marketplace brésilien </a:t>
            </a:r>
          </a:p>
          <a:p>
            <a:r>
              <a:rPr lang="fr-FR" dirty="0"/>
              <a:t>Fondé en 2015, en 2022 :  40.000 revendeurs / 12M de produits enregistrés</a:t>
            </a:r>
          </a:p>
          <a:p>
            <a:endParaRPr lang="fr-FR" dirty="0"/>
          </a:p>
          <a:p>
            <a:r>
              <a:rPr lang="fr-FR" dirty="0"/>
              <a:t>Objectif : </a:t>
            </a:r>
          </a:p>
          <a:p>
            <a:pPr lvl="1"/>
            <a:r>
              <a:rPr lang="fr-FR" dirty="0"/>
              <a:t>Comprendre les différents types d’utilisateurs</a:t>
            </a:r>
          </a:p>
          <a:p>
            <a:pPr lvl="1"/>
            <a:r>
              <a:rPr lang="fr-FR" dirty="0"/>
              <a:t>Réaliser une simulation de la stabilité du modèle au cours du temps</a:t>
            </a:r>
          </a:p>
        </p:txBody>
      </p:sp>
    </p:spTree>
    <p:extLst>
      <p:ext uri="{BB962C8B-B14F-4D97-AF65-F5344CB8AC3E}">
        <p14:creationId xmlns:p14="http://schemas.microsoft.com/office/powerpoint/2010/main" val="2155551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371A40-8A28-E714-41CD-A1E33849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Clustering – Analyse des </a:t>
            </a:r>
            <a:r>
              <a:rPr lang="fr-FR" dirty="0" err="1"/>
              <a:t>resultats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51C0654-1D4C-6EC1-34FD-89CECEDCD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3915589" cy="2230139"/>
          </a:xfrm>
        </p:spPr>
        <p:txBody>
          <a:bodyPr>
            <a:normAutofit/>
          </a:bodyPr>
          <a:lstStyle/>
          <a:p>
            <a:r>
              <a:rPr lang="fr-FR" dirty="0"/>
              <a:t>Choix du </a:t>
            </a:r>
            <a:r>
              <a:rPr lang="fr-FR" dirty="0" err="1"/>
              <a:t>Kmeans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Plusieurs algorithmes de réduction de dimension utilisés pour la représentation</a:t>
            </a:r>
          </a:p>
          <a:p>
            <a:pPr lvl="1"/>
            <a:r>
              <a:rPr lang="fr-FR" dirty="0"/>
              <a:t>Quelques clusters sont épars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C97B023-894E-F64C-7FDD-BCE8F9DBE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318" y="1846729"/>
            <a:ext cx="4144585" cy="50044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0DB45B-C096-EDCF-DA8D-F36405B454C6}"/>
              </a:ext>
            </a:extLst>
          </p:cNvPr>
          <p:cNvSpPr/>
          <p:nvPr/>
        </p:nvSpPr>
        <p:spPr>
          <a:xfrm>
            <a:off x="5911228" y="6089762"/>
            <a:ext cx="1663848" cy="2751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2D97D5-96B4-3130-5028-77ACBD7D24C7}"/>
              </a:ext>
            </a:extLst>
          </p:cNvPr>
          <p:cNvSpPr/>
          <p:nvPr/>
        </p:nvSpPr>
        <p:spPr>
          <a:xfrm>
            <a:off x="5911228" y="5310124"/>
            <a:ext cx="1663848" cy="2751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B89195-4E56-35EF-C538-75A2FA0B14DB}"/>
              </a:ext>
            </a:extLst>
          </p:cNvPr>
          <p:cNvSpPr/>
          <p:nvPr/>
        </p:nvSpPr>
        <p:spPr>
          <a:xfrm>
            <a:off x="5776759" y="2792420"/>
            <a:ext cx="1663848" cy="2751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88F9FD-F22D-F3CE-82EC-787C167D238F}"/>
              </a:ext>
            </a:extLst>
          </p:cNvPr>
          <p:cNvSpPr/>
          <p:nvPr/>
        </p:nvSpPr>
        <p:spPr>
          <a:xfrm>
            <a:off x="5776759" y="3537361"/>
            <a:ext cx="1663848" cy="42111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074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371A40-8A28-E714-41CD-A1E33849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Clustering – Analyse des </a:t>
            </a:r>
            <a:r>
              <a:rPr lang="fr-FR" dirty="0" err="1"/>
              <a:t>resultats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51C0654-1D4C-6EC1-34FD-89CECEDCD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10871"/>
            <a:ext cx="3915589" cy="1317811"/>
          </a:xfrm>
        </p:spPr>
        <p:txBody>
          <a:bodyPr>
            <a:normAutofit/>
          </a:bodyPr>
          <a:lstStyle/>
          <a:p>
            <a:r>
              <a:rPr lang="fr-FR" dirty="0"/>
              <a:t>Analyse des clusters : </a:t>
            </a:r>
          </a:p>
          <a:p>
            <a:pPr lvl="1"/>
            <a:r>
              <a:rPr lang="fr-FR" dirty="0"/>
              <a:t>Clusters essentiellement autour des catégories de produits &amp; de payement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2CDD5F3-4B14-AF81-4E4C-674453C98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0776"/>
            <a:ext cx="12192000" cy="400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585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371A40-8A28-E714-41CD-A1E33849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Clustering – Analyse des </a:t>
            </a:r>
            <a:r>
              <a:rPr lang="fr-FR" dirty="0" err="1"/>
              <a:t>resultats</a:t>
            </a:r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66B99C0E-0235-E5EE-3F88-207904FAC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10871"/>
            <a:ext cx="3915589" cy="1317811"/>
          </a:xfrm>
        </p:spPr>
        <p:txBody>
          <a:bodyPr>
            <a:normAutofit/>
          </a:bodyPr>
          <a:lstStyle/>
          <a:p>
            <a:r>
              <a:rPr lang="fr-FR" dirty="0"/>
              <a:t>Analyse des clusters : </a:t>
            </a:r>
          </a:p>
          <a:p>
            <a:pPr lvl="1"/>
            <a:r>
              <a:rPr lang="fr-FR" dirty="0"/>
              <a:t>Clusters essentiellement autour des catégories de produits &amp; de payement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3A1EB47-CC3B-D7FB-75D8-35A8AF99C1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3" b="-9540"/>
          <a:stretch/>
        </p:blipFill>
        <p:spPr>
          <a:xfrm>
            <a:off x="0" y="3128682"/>
            <a:ext cx="12192000" cy="41058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4018E8-DBCA-338B-3582-436F2B27E0D8}"/>
              </a:ext>
            </a:extLst>
          </p:cNvPr>
          <p:cNvSpPr/>
          <p:nvPr/>
        </p:nvSpPr>
        <p:spPr>
          <a:xfrm>
            <a:off x="0" y="3621741"/>
            <a:ext cx="12192001" cy="3585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8512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371A40-8A28-E714-41CD-A1E33849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Clustering – Analyse des </a:t>
            </a:r>
            <a:r>
              <a:rPr lang="fr-FR" dirty="0" err="1"/>
              <a:t>resultats</a:t>
            </a:r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66B99C0E-0235-E5EE-3F88-207904FAC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10871"/>
            <a:ext cx="3915589" cy="1317811"/>
          </a:xfrm>
        </p:spPr>
        <p:txBody>
          <a:bodyPr>
            <a:normAutofit/>
          </a:bodyPr>
          <a:lstStyle/>
          <a:p>
            <a:r>
              <a:rPr lang="fr-FR" dirty="0"/>
              <a:t>Analyse des clusters : </a:t>
            </a:r>
          </a:p>
          <a:p>
            <a:pPr lvl="1"/>
            <a:r>
              <a:rPr lang="fr-FR" dirty="0"/>
              <a:t>Clusters essentiellement autour des catégories de produits &amp; de payement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3A1EB47-CC3B-D7FB-75D8-35A8AF99C1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3" b="-9540"/>
          <a:stretch/>
        </p:blipFill>
        <p:spPr>
          <a:xfrm>
            <a:off x="0" y="3128682"/>
            <a:ext cx="12192000" cy="41058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4018E8-DBCA-338B-3582-436F2B27E0D8}"/>
              </a:ext>
            </a:extLst>
          </p:cNvPr>
          <p:cNvSpPr/>
          <p:nvPr/>
        </p:nvSpPr>
        <p:spPr>
          <a:xfrm>
            <a:off x="0" y="4043084"/>
            <a:ext cx="12192001" cy="3585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7439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371A40-8A28-E714-41CD-A1E33849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Clustering – Analyse des </a:t>
            </a:r>
            <a:r>
              <a:rPr lang="fr-FR" dirty="0" err="1"/>
              <a:t>resultats</a:t>
            </a:r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66B99C0E-0235-E5EE-3F88-207904FAC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10871"/>
            <a:ext cx="3915589" cy="1317811"/>
          </a:xfrm>
        </p:spPr>
        <p:txBody>
          <a:bodyPr>
            <a:normAutofit/>
          </a:bodyPr>
          <a:lstStyle/>
          <a:p>
            <a:r>
              <a:rPr lang="fr-FR" dirty="0"/>
              <a:t>Analyse des clusters : </a:t>
            </a:r>
          </a:p>
          <a:p>
            <a:pPr lvl="1"/>
            <a:r>
              <a:rPr lang="fr-FR" dirty="0"/>
              <a:t>Clusters essentiellement autour des catégories de produits &amp; de payement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3A1EB47-CC3B-D7FB-75D8-35A8AF99C1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3" b="-9540"/>
          <a:stretch/>
        </p:blipFill>
        <p:spPr>
          <a:xfrm>
            <a:off x="0" y="3128682"/>
            <a:ext cx="12192000" cy="41058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4018E8-DBCA-338B-3582-436F2B27E0D8}"/>
              </a:ext>
            </a:extLst>
          </p:cNvPr>
          <p:cNvSpPr/>
          <p:nvPr/>
        </p:nvSpPr>
        <p:spPr>
          <a:xfrm>
            <a:off x="0" y="4643721"/>
            <a:ext cx="12192001" cy="3585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0111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371A40-8A28-E714-41CD-A1E33849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Clustering – Analyse des </a:t>
            </a:r>
            <a:r>
              <a:rPr lang="fr-FR" dirty="0" err="1"/>
              <a:t>resultats</a:t>
            </a:r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66B99C0E-0235-E5EE-3F88-207904FAC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10871"/>
            <a:ext cx="3915589" cy="1317811"/>
          </a:xfrm>
        </p:spPr>
        <p:txBody>
          <a:bodyPr>
            <a:normAutofit/>
          </a:bodyPr>
          <a:lstStyle/>
          <a:p>
            <a:r>
              <a:rPr lang="fr-FR" dirty="0"/>
              <a:t>Analyse des clusters : </a:t>
            </a:r>
          </a:p>
          <a:p>
            <a:pPr lvl="1"/>
            <a:r>
              <a:rPr lang="fr-FR" dirty="0"/>
              <a:t>Clusters essentiellement autour des catégories de produits &amp; de payement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3A1EB47-CC3B-D7FB-75D8-35A8AF99C1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3" b="-9540"/>
          <a:stretch/>
        </p:blipFill>
        <p:spPr>
          <a:xfrm>
            <a:off x="0" y="3128682"/>
            <a:ext cx="12192000" cy="41058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4018E8-DBCA-338B-3582-436F2B27E0D8}"/>
              </a:ext>
            </a:extLst>
          </p:cNvPr>
          <p:cNvSpPr/>
          <p:nvPr/>
        </p:nvSpPr>
        <p:spPr>
          <a:xfrm>
            <a:off x="0" y="5334000"/>
            <a:ext cx="12192001" cy="18825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812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371A40-8A28-E714-41CD-A1E33849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Clustering – Analyse des </a:t>
            </a:r>
            <a:r>
              <a:rPr lang="fr-FR" dirty="0" err="1"/>
              <a:t>resultats</a:t>
            </a:r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66B99C0E-0235-E5EE-3F88-207904FAC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10871"/>
            <a:ext cx="3915589" cy="1317811"/>
          </a:xfrm>
        </p:spPr>
        <p:txBody>
          <a:bodyPr>
            <a:normAutofit/>
          </a:bodyPr>
          <a:lstStyle/>
          <a:p>
            <a:r>
              <a:rPr lang="fr-FR" dirty="0"/>
              <a:t>Analyse des clusters : </a:t>
            </a:r>
          </a:p>
          <a:p>
            <a:pPr lvl="1"/>
            <a:r>
              <a:rPr lang="fr-FR" dirty="0"/>
              <a:t>Clusters essentiellement autour des catégories de produits &amp; de payement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3A1EB47-CC3B-D7FB-75D8-35A8AF99C1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3" b="-9540"/>
          <a:stretch/>
        </p:blipFill>
        <p:spPr>
          <a:xfrm>
            <a:off x="0" y="3128682"/>
            <a:ext cx="12192000" cy="41058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4018E8-DBCA-338B-3582-436F2B27E0D8}"/>
              </a:ext>
            </a:extLst>
          </p:cNvPr>
          <p:cNvSpPr/>
          <p:nvPr/>
        </p:nvSpPr>
        <p:spPr>
          <a:xfrm>
            <a:off x="0" y="5513293"/>
            <a:ext cx="12192001" cy="2689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5576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371A40-8A28-E714-41CD-A1E33849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Clustering – Analyse des </a:t>
            </a:r>
            <a:r>
              <a:rPr lang="fr-FR" dirty="0" err="1"/>
              <a:t>resultats</a:t>
            </a:r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66B99C0E-0235-E5EE-3F88-207904FAC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10871"/>
            <a:ext cx="3915589" cy="1317811"/>
          </a:xfrm>
        </p:spPr>
        <p:txBody>
          <a:bodyPr>
            <a:normAutofit/>
          </a:bodyPr>
          <a:lstStyle/>
          <a:p>
            <a:r>
              <a:rPr lang="fr-FR" dirty="0"/>
              <a:t>Analyse des clusters : </a:t>
            </a:r>
          </a:p>
          <a:p>
            <a:pPr lvl="1"/>
            <a:r>
              <a:rPr lang="fr-FR" dirty="0"/>
              <a:t>Clusters essentiellement autour des catégories de produits &amp; de payement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3A1EB47-CC3B-D7FB-75D8-35A8AF99C1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3" b="-9540"/>
          <a:stretch/>
        </p:blipFill>
        <p:spPr>
          <a:xfrm>
            <a:off x="0" y="3128682"/>
            <a:ext cx="12192000" cy="41058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4018E8-DBCA-338B-3582-436F2B27E0D8}"/>
              </a:ext>
            </a:extLst>
          </p:cNvPr>
          <p:cNvSpPr/>
          <p:nvPr/>
        </p:nvSpPr>
        <p:spPr>
          <a:xfrm>
            <a:off x="0" y="6355975"/>
            <a:ext cx="12192001" cy="20619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20470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150141-0962-D993-9586-89C094C87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Stabilite</a:t>
            </a:r>
            <a:r>
              <a:rPr lang="fr-FR" dirty="0"/>
              <a:t> au cours du temps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97F8D5-1BA6-7D71-C2CD-287BAF20D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1082657"/>
          </a:xfrm>
        </p:spPr>
        <p:txBody>
          <a:bodyPr>
            <a:normAutofit lnSpcReduction="10000"/>
          </a:bodyPr>
          <a:lstStyle/>
          <a:p>
            <a:r>
              <a:rPr lang="fr-FR" dirty="0"/>
              <a:t>Etude de la stabilité du modèle au cours du temps :</a:t>
            </a:r>
          </a:p>
          <a:p>
            <a:pPr lvl="1"/>
            <a:r>
              <a:rPr lang="fr-FR" dirty="0"/>
              <a:t>Modélisation à partir de 1 an de donnée</a:t>
            </a:r>
          </a:p>
          <a:p>
            <a:pPr lvl="1"/>
            <a:r>
              <a:rPr lang="fr-FR" dirty="0"/>
              <a:t>Comparaison mois/mois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652CE4D-0AA1-1F1B-756C-ECF12C867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55694"/>
            <a:ext cx="5012391" cy="500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561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3D39EF-A645-B38C-3C40-B21BF9023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6B41DA-BB2B-7F49-A654-6464F9A53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Possibilité de catégoriser des clients en fonction de leur habitude d’achat</a:t>
            </a:r>
          </a:p>
          <a:p>
            <a:pPr lvl="1"/>
            <a:r>
              <a:rPr lang="fr-FR" dirty="0"/>
              <a:t>Meilleur clustering si + de données</a:t>
            </a:r>
          </a:p>
          <a:p>
            <a:pPr lvl="1"/>
            <a:r>
              <a:rPr lang="fr-FR" dirty="0"/>
              <a:t>Stratégie des catégories d’achats = peu d’impact du nombre de commande + </a:t>
            </a:r>
            <a:r>
              <a:rPr lang="fr-FR" dirty="0" err="1"/>
              <a:t>review</a:t>
            </a:r>
            <a:r>
              <a:rPr lang="fr-FR" dirty="0"/>
              <a:t> score</a:t>
            </a:r>
          </a:p>
          <a:p>
            <a:pPr lvl="1"/>
            <a:r>
              <a:rPr lang="fr-FR" dirty="0"/>
              <a:t>Solution : augmentation du nombre de clusters mais diminution de l’interprétabilité </a:t>
            </a:r>
          </a:p>
          <a:p>
            <a:endParaRPr lang="fr-FR" dirty="0"/>
          </a:p>
          <a:p>
            <a:r>
              <a:rPr lang="fr-FR" dirty="0"/>
              <a:t>Maintenance nécessaire tout les 2/3 mois</a:t>
            </a:r>
          </a:p>
        </p:txBody>
      </p:sp>
    </p:spTree>
    <p:extLst>
      <p:ext uri="{BB962C8B-B14F-4D97-AF65-F5344CB8AC3E}">
        <p14:creationId xmlns:p14="http://schemas.microsoft.com/office/powerpoint/2010/main" val="2436261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88CDF0-1696-07C4-737E-A260133A2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</a:t>
            </a:r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ED2D43-4C6B-93E6-79C2-C4DA2DEE6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946" y="2422530"/>
            <a:ext cx="3963914" cy="2012940"/>
          </a:xfrm>
        </p:spPr>
        <p:txBody>
          <a:bodyPr/>
          <a:lstStyle/>
          <a:p>
            <a:r>
              <a:rPr lang="fr-FR" dirty="0" err="1"/>
              <a:t>Dataset</a:t>
            </a:r>
            <a:r>
              <a:rPr lang="fr-FR" dirty="0"/>
              <a:t> à disposition : </a:t>
            </a:r>
          </a:p>
          <a:p>
            <a:pPr lvl="1"/>
            <a:r>
              <a:rPr lang="fr-FR" dirty="0"/>
              <a:t>Données récoltées du 16 Septembre 2016 au 17 Octobre 2018</a:t>
            </a:r>
          </a:p>
          <a:p>
            <a:pPr lvl="1"/>
            <a:r>
              <a:rPr lang="fr-FR" dirty="0"/>
              <a:t>Données organisées comme suis : </a:t>
            </a:r>
          </a:p>
          <a:p>
            <a:pPr lvl="2"/>
            <a:r>
              <a:rPr lang="fr-FR" dirty="0"/>
              <a:t>Données clients </a:t>
            </a:r>
          </a:p>
          <a:p>
            <a:pPr lvl="2"/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DA13CBA-715F-55BF-08C2-92B9D3A62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829" y="2431489"/>
            <a:ext cx="7216765" cy="43437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3C574C-148B-7F4A-0AE6-CAF3D5EC2CC9}"/>
              </a:ext>
            </a:extLst>
          </p:cNvPr>
          <p:cNvSpPr/>
          <p:nvPr/>
        </p:nvSpPr>
        <p:spPr>
          <a:xfrm>
            <a:off x="6696635" y="5858799"/>
            <a:ext cx="1667436" cy="846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6266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88CDF0-1696-07C4-737E-A260133A2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</a:t>
            </a:r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ED2D43-4C6B-93E6-79C2-C4DA2DEE6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768" y="2431489"/>
            <a:ext cx="3963914" cy="2550823"/>
          </a:xfrm>
        </p:spPr>
        <p:txBody>
          <a:bodyPr/>
          <a:lstStyle/>
          <a:p>
            <a:r>
              <a:rPr lang="fr-FR" dirty="0" err="1"/>
              <a:t>Dataset</a:t>
            </a:r>
            <a:r>
              <a:rPr lang="fr-FR" dirty="0"/>
              <a:t> à disposition : </a:t>
            </a:r>
          </a:p>
          <a:p>
            <a:pPr lvl="1"/>
            <a:r>
              <a:rPr lang="fr-FR" dirty="0"/>
              <a:t>Données récoltées du 16 Septembre 2016 au 17 Octobre 2018</a:t>
            </a:r>
          </a:p>
          <a:p>
            <a:pPr lvl="1"/>
            <a:r>
              <a:rPr lang="fr-FR" dirty="0"/>
              <a:t>Données organisées comme suis : </a:t>
            </a:r>
          </a:p>
          <a:p>
            <a:pPr lvl="2"/>
            <a:r>
              <a:rPr lang="fr-FR" dirty="0"/>
              <a:t>Données clients</a:t>
            </a:r>
          </a:p>
          <a:p>
            <a:pPr lvl="2"/>
            <a:r>
              <a:rPr lang="fr-FR" dirty="0"/>
              <a:t>Données commandes </a:t>
            </a:r>
          </a:p>
          <a:p>
            <a:pPr lvl="2"/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DA13CBA-715F-55BF-08C2-92B9D3A62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829" y="2431489"/>
            <a:ext cx="7216765" cy="43437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3C574C-148B-7F4A-0AE6-CAF3D5EC2CC9}"/>
              </a:ext>
            </a:extLst>
          </p:cNvPr>
          <p:cNvSpPr/>
          <p:nvPr/>
        </p:nvSpPr>
        <p:spPr>
          <a:xfrm>
            <a:off x="6723530" y="4179976"/>
            <a:ext cx="1667436" cy="846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0569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88CDF0-1696-07C4-737E-A260133A2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</a:t>
            </a:r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ED2D43-4C6B-93E6-79C2-C4DA2DEE6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431489"/>
            <a:ext cx="3963914" cy="2765975"/>
          </a:xfrm>
        </p:spPr>
        <p:txBody>
          <a:bodyPr/>
          <a:lstStyle/>
          <a:p>
            <a:r>
              <a:rPr lang="fr-FR" dirty="0" err="1"/>
              <a:t>Dataset</a:t>
            </a:r>
            <a:r>
              <a:rPr lang="fr-FR" dirty="0"/>
              <a:t> à disposition : </a:t>
            </a:r>
          </a:p>
          <a:p>
            <a:pPr lvl="1"/>
            <a:r>
              <a:rPr lang="fr-FR" dirty="0"/>
              <a:t>Données récoltées du 16 Septembre 2016 au 17 Octobre 2018</a:t>
            </a:r>
          </a:p>
          <a:p>
            <a:pPr lvl="1"/>
            <a:r>
              <a:rPr lang="fr-FR" dirty="0"/>
              <a:t>Données organisées comme suis : </a:t>
            </a:r>
          </a:p>
          <a:p>
            <a:pPr lvl="2"/>
            <a:r>
              <a:rPr lang="fr-FR" dirty="0"/>
              <a:t>Données clients</a:t>
            </a:r>
          </a:p>
          <a:p>
            <a:pPr lvl="2"/>
            <a:r>
              <a:rPr lang="fr-FR" dirty="0"/>
              <a:t>Données commandes </a:t>
            </a:r>
          </a:p>
          <a:p>
            <a:pPr lvl="2"/>
            <a:r>
              <a:rPr lang="fr-FR" dirty="0"/>
              <a:t>Données internes aux commandes</a:t>
            </a:r>
          </a:p>
          <a:p>
            <a:pPr lvl="2"/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DA13CBA-715F-55BF-08C2-92B9D3A62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829" y="2431489"/>
            <a:ext cx="7216765" cy="43437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3C574C-148B-7F4A-0AE6-CAF3D5EC2CC9}"/>
              </a:ext>
            </a:extLst>
          </p:cNvPr>
          <p:cNvSpPr/>
          <p:nvPr/>
        </p:nvSpPr>
        <p:spPr>
          <a:xfrm>
            <a:off x="4719829" y="4179976"/>
            <a:ext cx="1667436" cy="846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1BE8E2-1F92-3DDF-8153-00758A2980A9}"/>
              </a:ext>
            </a:extLst>
          </p:cNvPr>
          <p:cNvSpPr/>
          <p:nvPr/>
        </p:nvSpPr>
        <p:spPr>
          <a:xfrm>
            <a:off x="8511900" y="4179976"/>
            <a:ext cx="1667436" cy="846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7F5852-8399-AEB4-40F3-7B1C91E0DCC9}"/>
              </a:ext>
            </a:extLst>
          </p:cNvPr>
          <p:cNvSpPr/>
          <p:nvPr/>
        </p:nvSpPr>
        <p:spPr>
          <a:xfrm>
            <a:off x="6660775" y="2524565"/>
            <a:ext cx="1667436" cy="846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888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88CDF0-1696-07C4-737E-A260133A2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</a:t>
            </a:r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ED2D43-4C6B-93E6-79C2-C4DA2DEE6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3963914" cy="3678303"/>
          </a:xfrm>
        </p:spPr>
        <p:txBody>
          <a:bodyPr/>
          <a:lstStyle/>
          <a:p>
            <a:r>
              <a:rPr lang="fr-FR" dirty="0" err="1"/>
              <a:t>Dataset</a:t>
            </a:r>
            <a:r>
              <a:rPr lang="fr-FR" dirty="0"/>
              <a:t> à disposition : </a:t>
            </a:r>
          </a:p>
          <a:p>
            <a:pPr lvl="1"/>
            <a:r>
              <a:rPr lang="fr-FR" dirty="0"/>
              <a:t>Données récoltées du 16 Septembre 2016 au 17 Octobre 2018</a:t>
            </a:r>
          </a:p>
          <a:p>
            <a:pPr lvl="1"/>
            <a:r>
              <a:rPr lang="fr-FR" dirty="0"/>
              <a:t>Données organisées comme suis : </a:t>
            </a:r>
          </a:p>
          <a:p>
            <a:pPr lvl="2"/>
            <a:r>
              <a:rPr lang="fr-FR" dirty="0"/>
              <a:t>Données clients</a:t>
            </a:r>
          </a:p>
          <a:p>
            <a:pPr lvl="2"/>
            <a:r>
              <a:rPr lang="fr-FR" dirty="0"/>
              <a:t>Données commandes </a:t>
            </a:r>
          </a:p>
          <a:p>
            <a:pPr lvl="2"/>
            <a:r>
              <a:rPr lang="fr-FR" dirty="0"/>
              <a:t>Données internes aux commandes</a:t>
            </a:r>
          </a:p>
          <a:p>
            <a:pPr lvl="2"/>
            <a:r>
              <a:rPr lang="fr-FR" dirty="0"/>
              <a:t>Données produits, vendeurs et </a:t>
            </a:r>
            <a:r>
              <a:rPr lang="fr-FR" dirty="0" err="1"/>
              <a:t>geoloc</a:t>
            </a:r>
            <a:endParaRPr lang="fr-FR" dirty="0"/>
          </a:p>
          <a:p>
            <a:pPr lvl="2"/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DA13CBA-715F-55BF-08C2-92B9D3A62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829" y="2431489"/>
            <a:ext cx="7216765" cy="43437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3C574C-148B-7F4A-0AE6-CAF3D5EC2CC9}"/>
              </a:ext>
            </a:extLst>
          </p:cNvPr>
          <p:cNvSpPr/>
          <p:nvPr/>
        </p:nvSpPr>
        <p:spPr>
          <a:xfrm>
            <a:off x="8464966" y="2524565"/>
            <a:ext cx="1667436" cy="846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1BE8E2-1F92-3DDF-8153-00758A2980A9}"/>
              </a:ext>
            </a:extLst>
          </p:cNvPr>
          <p:cNvSpPr/>
          <p:nvPr/>
        </p:nvSpPr>
        <p:spPr>
          <a:xfrm>
            <a:off x="10269158" y="4168588"/>
            <a:ext cx="1667436" cy="846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7F5852-8399-AEB4-40F3-7B1C91E0DCC9}"/>
              </a:ext>
            </a:extLst>
          </p:cNvPr>
          <p:cNvSpPr/>
          <p:nvPr/>
        </p:nvSpPr>
        <p:spPr>
          <a:xfrm>
            <a:off x="10269158" y="5858799"/>
            <a:ext cx="1667436" cy="846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5110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6CCCB5-536F-C9A0-ECDE-2B5882904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exploratoire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5EBFA4-F7B9-A867-25D3-E166AC3FA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86" y="1884661"/>
            <a:ext cx="11155122" cy="2956280"/>
          </a:xfrm>
        </p:spPr>
        <p:txBody>
          <a:bodyPr>
            <a:normAutofit/>
          </a:bodyPr>
          <a:lstStyle/>
          <a:p>
            <a:r>
              <a:rPr lang="fr-FR" dirty="0"/>
              <a:t>Premières analyses : </a:t>
            </a:r>
          </a:p>
          <a:p>
            <a:pPr lvl="1"/>
            <a:r>
              <a:rPr lang="fr-FR" dirty="0"/>
              <a:t>96096 clients uniques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98666</a:t>
            </a:r>
            <a:r>
              <a:rPr lang="fr-FR" dirty="0"/>
              <a:t> commandes</a:t>
            </a:r>
          </a:p>
          <a:p>
            <a:pPr lvl="1"/>
            <a:r>
              <a:rPr lang="fr-FR" dirty="0"/>
              <a:t>32951 produits et 74 catégories différentes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3095</a:t>
            </a:r>
            <a:r>
              <a:rPr lang="fr-FR" dirty="0"/>
              <a:t> revendeurs</a:t>
            </a:r>
          </a:p>
          <a:p>
            <a:r>
              <a:rPr lang="fr-FR" dirty="0"/>
              <a:t>Données manquantes au niveau des commentaires des revues, et des dates d’arrivées des colis (colis non acheminé, </a:t>
            </a:r>
            <a:r>
              <a:rPr lang="fr-FR" dirty="0">
                <a:solidFill>
                  <a:schemeClr val="tx1"/>
                </a:solidFill>
              </a:rPr>
              <a:t>3</a:t>
            </a:r>
            <a:r>
              <a:rPr lang="fr-FR" dirty="0"/>
              <a:t>%, 40% de commandes commentées) </a:t>
            </a:r>
          </a:p>
        </p:txBody>
      </p:sp>
    </p:spTree>
    <p:extLst>
      <p:ext uri="{BB962C8B-B14F-4D97-AF65-F5344CB8AC3E}">
        <p14:creationId xmlns:p14="http://schemas.microsoft.com/office/powerpoint/2010/main" val="3491891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BCA0A0-A1D5-D3BE-1EE9-4636D5C0C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exploratoire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A583ED-9F9B-7D2E-CCDA-038AFAA4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750963"/>
          </a:xfrm>
        </p:spPr>
        <p:txBody>
          <a:bodyPr/>
          <a:lstStyle/>
          <a:p>
            <a:r>
              <a:rPr lang="fr-FR" dirty="0"/>
              <a:t>La majorité des clients n’ont commandé qu’une fois = clients non pertinents pour l’études (moyennes biaisées,..)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F53A1D2-754E-92B9-61A5-977E28D83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839" y="2931459"/>
            <a:ext cx="4096155" cy="392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924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329A57-A4B1-79AF-D7B5-3BD78E46D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Feature</a:t>
            </a:r>
            <a:r>
              <a:rPr lang="fr-FR" dirty="0"/>
              <a:t> engineering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CDF896-5702-63A6-7AA4-3FD73A893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688210"/>
          </a:xfrm>
        </p:spPr>
        <p:txBody>
          <a:bodyPr>
            <a:normAutofit lnSpcReduction="10000"/>
          </a:bodyPr>
          <a:lstStyle/>
          <a:p>
            <a:r>
              <a:rPr lang="fr-FR" dirty="0"/>
              <a:t>Explication du </a:t>
            </a:r>
            <a:r>
              <a:rPr lang="fr-FR" dirty="0" err="1"/>
              <a:t>feature</a:t>
            </a:r>
            <a:r>
              <a:rPr lang="fr-FR" dirty="0"/>
              <a:t> engineering : </a:t>
            </a:r>
          </a:p>
          <a:p>
            <a:pPr lvl="1"/>
            <a:r>
              <a:rPr lang="fr-FR" dirty="0"/>
              <a:t>Nombre de commandes/clients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DE607E5-E07F-32CE-D7CE-A182498EB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09290"/>
            <a:ext cx="4983922" cy="513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2577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e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TM03457464[[fn=Dividende]]</Template>
  <TotalTime>3087</TotalTime>
  <Words>893</Words>
  <Application>Microsoft Office PowerPoint</Application>
  <PresentationFormat>Grand écran</PresentationFormat>
  <Paragraphs>150</Paragraphs>
  <Slides>29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2" baseType="lpstr">
      <vt:lpstr>Gill Sans MT</vt:lpstr>
      <vt:lpstr>Wingdings 2</vt:lpstr>
      <vt:lpstr>Dividende</vt:lpstr>
      <vt:lpstr>Segmentez les clients d’un site e-commerce</vt:lpstr>
      <vt:lpstr>Description</vt:lpstr>
      <vt:lpstr>Présentation du dataset</vt:lpstr>
      <vt:lpstr>Présentation du dataset</vt:lpstr>
      <vt:lpstr>Présentation du dataset</vt:lpstr>
      <vt:lpstr>Présentation du dataset</vt:lpstr>
      <vt:lpstr>Analyse exploratoire</vt:lpstr>
      <vt:lpstr>Analyse exploratoire</vt:lpstr>
      <vt:lpstr>Feature engineering</vt:lpstr>
      <vt:lpstr>Feature engineering</vt:lpstr>
      <vt:lpstr>Feature engineering</vt:lpstr>
      <vt:lpstr>Feature engineering</vt:lpstr>
      <vt:lpstr>Feature engineering</vt:lpstr>
      <vt:lpstr>Feature engineering</vt:lpstr>
      <vt:lpstr>Feature engineering</vt:lpstr>
      <vt:lpstr>Feature engineering</vt:lpstr>
      <vt:lpstr>Clustering</vt:lpstr>
      <vt:lpstr>Clustering – Analyse des resultats</vt:lpstr>
      <vt:lpstr>Clustering – Analyse des resultats</vt:lpstr>
      <vt:lpstr>Clustering – Analyse des resultats</vt:lpstr>
      <vt:lpstr>Clustering – Analyse des resultats</vt:lpstr>
      <vt:lpstr>Clustering – Analyse des resultats</vt:lpstr>
      <vt:lpstr>Clustering – Analyse des resultats</vt:lpstr>
      <vt:lpstr>Clustering – Analyse des resultats</vt:lpstr>
      <vt:lpstr>Clustering – Analyse des resultats</vt:lpstr>
      <vt:lpstr>Clustering – Analyse des resultats</vt:lpstr>
      <vt:lpstr>Clustering – Analyse des resultats</vt:lpstr>
      <vt:lpstr>Stabilite au cours du temps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Nicolas Jankovsky</dc:creator>
  <cp:lastModifiedBy>Nicolas Jankovsky</cp:lastModifiedBy>
  <cp:revision>7</cp:revision>
  <dcterms:created xsi:type="dcterms:W3CDTF">2022-12-09T15:02:47Z</dcterms:created>
  <dcterms:modified xsi:type="dcterms:W3CDTF">2022-12-13T14:49:46Z</dcterms:modified>
</cp:coreProperties>
</file>